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29"/>
  </p:notesMasterIdLst>
  <p:handoutMasterIdLst>
    <p:handoutMasterId r:id="rId30"/>
  </p:handoutMasterIdLst>
  <p:sldIdLst>
    <p:sldId id="298" r:id="rId2"/>
    <p:sldId id="302" r:id="rId3"/>
    <p:sldId id="312" r:id="rId4"/>
    <p:sldId id="310" r:id="rId5"/>
    <p:sldId id="321" r:id="rId6"/>
    <p:sldId id="316" r:id="rId7"/>
    <p:sldId id="303" r:id="rId8"/>
    <p:sldId id="313" r:id="rId9"/>
    <p:sldId id="314" r:id="rId10"/>
    <p:sldId id="318" r:id="rId11"/>
    <p:sldId id="322" r:id="rId12"/>
    <p:sldId id="315" r:id="rId13"/>
    <p:sldId id="323" r:id="rId14"/>
    <p:sldId id="325" r:id="rId15"/>
    <p:sldId id="324" r:id="rId16"/>
    <p:sldId id="333" r:id="rId17"/>
    <p:sldId id="326" r:id="rId18"/>
    <p:sldId id="327" r:id="rId19"/>
    <p:sldId id="328" r:id="rId20"/>
    <p:sldId id="329" r:id="rId21"/>
    <p:sldId id="331" r:id="rId22"/>
    <p:sldId id="332" r:id="rId23"/>
    <p:sldId id="334" r:id="rId24"/>
    <p:sldId id="336" r:id="rId25"/>
    <p:sldId id="335" r:id="rId26"/>
    <p:sldId id="337" r:id="rId27"/>
    <p:sldId id="338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HY헤드라인M" panose="02030600000101010101" pitchFamily="18" charset="-127"/>
      <p:regular r:id="rId33"/>
    </p:embeddedFont>
    <p:embeddedFont>
      <p:font typeface="HY나무B" panose="020B0600000101010101" charset="-127"/>
      <p:regular r:id="rId34"/>
    </p:embeddedFont>
    <p:embeddedFont>
      <p:font typeface="나눔스퀘어라운드 Regular" panose="020B0600000101010101" charset="-127"/>
      <p:regular r:id="rId35"/>
    </p:embeddedFont>
    <p:embeddedFont>
      <p:font typeface="HY동녘B" panose="020B0600000101010101" charset="-127"/>
      <p:regular r:id="rId36"/>
    </p:embeddedFont>
    <p:embeddedFont>
      <p:font typeface="HY동녘M" panose="020B0600000101010101" charset="-127"/>
      <p:regular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  <p:embeddedFont>
      <p:font typeface="양재블럭체" panose="020B0600000101010101" charset="-127"/>
      <p:regular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A97B"/>
    <a:srgbClr val="DDC69D"/>
    <a:srgbClr val="FDFDDF"/>
    <a:srgbClr val="FEFEF4"/>
    <a:srgbClr val="525252"/>
    <a:srgbClr val="FCFBFA"/>
    <a:srgbClr val="F8F8F6"/>
    <a:srgbClr val="F4F3EE"/>
    <a:srgbClr val="E0E0D8"/>
    <a:srgbClr val="F4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12" autoAdjust="0"/>
  </p:normalViewPr>
  <p:slideViewPr>
    <p:cSldViewPr snapToGrid="0" showGuides="1">
      <p:cViewPr varScale="1">
        <p:scale>
          <a:sx n="109" d="100"/>
          <a:sy n="109" d="100"/>
        </p:scale>
        <p:origin x="672" y="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2019-10-15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570C6-2E1C-4523-A77A-B3436619D78B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FB10B-30C4-4C86-A36C-98D265863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FB10B-30C4-4C86-A36C-98D265863A2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7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FB10B-30C4-4C86-A36C-98D265863A2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1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FB10B-30C4-4C86-A36C-98D265863A2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4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FB10B-30C4-4C86-A36C-98D265863A2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48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FB10B-30C4-4C86-A36C-98D265863A2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09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FB10B-30C4-4C86-A36C-98D265863A2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763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FB10B-30C4-4C86-A36C-98D265863A2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6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FB10B-30C4-4C86-A36C-98D265863A2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075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FB10B-30C4-4C86-A36C-98D265863A2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46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:a16="http://schemas.microsoft.com/office/drawing/2014/main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25C8BC-95B7-4DB6-9377-E0C2F6995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b="36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6A805D-3663-436E-9094-3A3B19B64BA7}"/>
              </a:ext>
            </a:extLst>
          </p:cNvPr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44999-B61A-4D76-A124-162D24C648D6}"/>
              </a:ext>
            </a:extLst>
          </p:cNvPr>
          <p:cNvSpPr txBox="1"/>
          <p:nvPr/>
        </p:nvSpPr>
        <p:spPr>
          <a:xfrm>
            <a:off x="3952743" y="2712159"/>
            <a:ext cx="5014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chemeClr val="bg1"/>
                </a:solidFill>
              </a:rPr>
              <a:t>대동 </a:t>
            </a:r>
            <a:r>
              <a:rPr lang="ko-KR" altLang="en-US" sz="6000" b="1" dirty="0" err="1" smtClean="0">
                <a:solidFill>
                  <a:schemeClr val="bg1"/>
                </a:solidFill>
              </a:rPr>
              <a:t>연애지도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D19C72-A2A0-4596-9163-847FC3B86106}"/>
              </a:ext>
            </a:extLst>
          </p:cNvPr>
          <p:cNvCxnSpPr>
            <a:cxnSpLocks/>
          </p:cNvCxnSpPr>
          <p:nvPr/>
        </p:nvCxnSpPr>
        <p:spPr>
          <a:xfrm>
            <a:off x="4091709" y="3897748"/>
            <a:ext cx="5918836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 descr="나뭇잎">
            <a:extLst>
              <a:ext uri="{FF2B5EF4-FFF2-40B4-BE49-F238E27FC236}">
                <a16:creationId xmlns:a16="http://schemas.microsoft.com/office/drawing/2014/main" id="{6CF7FAAF-4860-4EC4-B955-2CBFD177B9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96145" y="264349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244999-B61A-4D76-A124-162D24C648D6}"/>
              </a:ext>
            </a:extLst>
          </p:cNvPr>
          <p:cNvSpPr txBox="1"/>
          <p:nvPr/>
        </p:nvSpPr>
        <p:spPr>
          <a:xfrm>
            <a:off x="8748661" y="42376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김남호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89223" y="6180992"/>
            <a:ext cx="1556238" cy="509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주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8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052945"/>
            <a:ext cx="11718030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31101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클래스 설계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9" y="2063214"/>
            <a:ext cx="2704874" cy="1359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34" y="1738722"/>
            <a:ext cx="3799568" cy="33412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734" y="5535329"/>
            <a:ext cx="1988505" cy="4093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781" y="3856956"/>
            <a:ext cx="1561455" cy="13234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95" y="5052030"/>
            <a:ext cx="2374970" cy="5624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415" y="1732448"/>
            <a:ext cx="1580732" cy="187636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457370" y="6197599"/>
            <a:ext cx="1061480" cy="406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ysClr val="windowText" lastClr="000000"/>
                </a:solidFill>
              </a:rPr>
              <a:t>JUnitTest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단위테스트</a:t>
            </a:r>
            <a:endParaRPr lang="en-US" altLang="ko-KR" sz="1400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4853985" y="6400056"/>
            <a:ext cx="603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9" idx="2"/>
          </p:cNvCxnSpPr>
          <p:nvPr/>
        </p:nvCxnSpPr>
        <p:spPr>
          <a:xfrm flipH="1">
            <a:off x="4853986" y="5944727"/>
            <a:ext cx="1" cy="455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1878622" y="4810056"/>
            <a:ext cx="0" cy="24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1886486" y="5614523"/>
            <a:ext cx="0" cy="28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18563" y="5912325"/>
            <a:ext cx="1954548" cy="482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View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와 관련되지않은 비지니스로직 설정</a:t>
            </a:r>
            <a:endParaRPr lang="en-US" altLang="ko-KR" sz="1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7955" y="3642288"/>
            <a:ext cx="1682588" cy="406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Main 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설정파일</a:t>
            </a:r>
            <a:endParaRPr lang="en-US" altLang="ko-KR" sz="1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6812" y="2062206"/>
            <a:ext cx="2704874" cy="13605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8" idx="2"/>
          </p:cNvCxnSpPr>
          <p:nvPr/>
        </p:nvCxnSpPr>
        <p:spPr>
          <a:xfrm>
            <a:off x="1839249" y="3422757"/>
            <a:ext cx="6454" cy="20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770245" y="4378103"/>
            <a:ext cx="2251184" cy="406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View,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요청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lang="en-US" altLang="ko-KR" sz="1400" dirty="0" err="1" smtClean="0">
                <a:solidFill>
                  <a:sysClr val="windowText" lastClr="000000"/>
                </a:solidFill>
              </a:rPr>
              <a:t>url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관련된 설정</a:t>
            </a:r>
            <a:endParaRPr lang="en-US" altLang="ko-KR" sz="1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940338" y="3856956"/>
            <a:ext cx="1578340" cy="13234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10" idx="3"/>
          </p:cNvCxnSpPr>
          <p:nvPr/>
        </p:nvCxnSpPr>
        <p:spPr>
          <a:xfrm>
            <a:off x="10510236" y="4518703"/>
            <a:ext cx="517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1027602" y="4337191"/>
            <a:ext cx="764071" cy="406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View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8957415" y="1722006"/>
            <a:ext cx="1593068" cy="1876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endCxn id="68" idx="1"/>
          </p:cNvCxnSpPr>
          <p:nvPr/>
        </p:nvCxnSpPr>
        <p:spPr>
          <a:xfrm flipV="1">
            <a:off x="10563565" y="2776072"/>
            <a:ext cx="379862" cy="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943427" y="2516000"/>
            <a:ext cx="987409" cy="520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View</a:t>
            </a:r>
          </a:p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Support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75021-5B31-46EE-9FEF-8D26A463C771}"/>
              </a:ext>
            </a:extLst>
          </p:cNvPr>
          <p:cNvSpPr txBox="1"/>
          <p:nvPr/>
        </p:nvSpPr>
        <p:spPr>
          <a:xfrm>
            <a:off x="932100" y="1377461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Spring Framework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D672D5-8230-413A-A930-390D492CA834}"/>
              </a:ext>
            </a:extLst>
          </p:cNvPr>
          <p:cNvSpPr/>
          <p:nvPr/>
        </p:nvSpPr>
        <p:spPr>
          <a:xfrm>
            <a:off x="578216" y="1454599"/>
            <a:ext cx="334733" cy="3347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731089" y="2341314"/>
            <a:ext cx="1155398" cy="287601"/>
          </a:xfrm>
          <a:prstGeom prst="rect">
            <a:avLst/>
          </a:prstGeom>
          <a:solidFill>
            <a:schemeClr val="accent5">
              <a:alpha val="1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2" name="직선 화살표 연결선 111"/>
          <p:cNvCxnSpPr>
            <a:endCxn id="113" idx="1"/>
          </p:cNvCxnSpPr>
          <p:nvPr/>
        </p:nvCxnSpPr>
        <p:spPr>
          <a:xfrm>
            <a:off x="7379008" y="3412069"/>
            <a:ext cx="414221" cy="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7793229" y="3197804"/>
            <a:ext cx="1068241" cy="430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AOP</a:t>
            </a:r>
          </a:p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Interceptor</a:t>
            </a:r>
          </a:p>
        </p:txBody>
      </p:sp>
      <p:cxnSp>
        <p:nvCxnSpPr>
          <p:cNvPr id="53" name="직선 화살표 연결선 52"/>
          <p:cNvCxnSpPr>
            <a:endCxn id="55" idx="1"/>
          </p:cNvCxnSpPr>
          <p:nvPr/>
        </p:nvCxnSpPr>
        <p:spPr>
          <a:xfrm>
            <a:off x="7379008" y="2930279"/>
            <a:ext cx="414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793229" y="2783597"/>
            <a:ext cx="1068241" cy="293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Model</a:t>
            </a:r>
          </a:p>
        </p:txBody>
      </p:sp>
      <p:cxnSp>
        <p:nvCxnSpPr>
          <p:cNvPr id="61" name="직선 화살표 연결선 60"/>
          <p:cNvCxnSpPr>
            <a:endCxn id="62" idx="1"/>
          </p:cNvCxnSpPr>
          <p:nvPr/>
        </p:nvCxnSpPr>
        <p:spPr>
          <a:xfrm>
            <a:off x="7379008" y="2465638"/>
            <a:ext cx="414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7793229" y="2318956"/>
            <a:ext cx="1068241" cy="293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Controller</a:t>
            </a:r>
          </a:p>
        </p:txBody>
      </p:sp>
      <p:cxnSp>
        <p:nvCxnSpPr>
          <p:cNvPr id="69" name="직선 화살표 연결선 68"/>
          <p:cNvCxnSpPr>
            <a:endCxn id="70" idx="1"/>
          </p:cNvCxnSpPr>
          <p:nvPr/>
        </p:nvCxnSpPr>
        <p:spPr>
          <a:xfrm>
            <a:off x="7379008" y="4338532"/>
            <a:ext cx="414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793229" y="4191850"/>
            <a:ext cx="1068241" cy="293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Service</a:t>
            </a:r>
          </a:p>
        </p:txBody>
      </p:sp>
      <p:cxnSp>
        <p:nvCxnSpPr>
          <p:cNvPr id="39" name="직선 화살표 연결선 38"/>
          <p:cNvCxnSpPr>
            <a:endCxn id="42" idx="1"/>
          </p:cNvCxnSpPr>
          <p:nvPr/>
        </p:nvCxnSpPr>
        <p:spPr>
          <a:xfrm>
            <a:off x="7454900" y="3855843"/>
            <a:ext cx="338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7793229" y="3709161"/>
            <a:ext cx="1068241" cy="293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DAO</a:t>
            </a:r>
          </a:p>
        </p:txBody>
      </p:sp>
    </p:spTree>
    <p:extLst>
      <p:ext uri="{BB962C8B-B14F-4D97-AF65-F5344CB8AC3E}">
        <p14:creationId xmlns:p14="http://schemas.microsoft.com/office/powerpoint/2010/main" val="35697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98A135-EE3B-4B18-B3A5-56035D5474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14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グループ化 6">
            <a:extLst>
              <a:ext uri="{FF2B5EF4-FFF2-40B4-BE49-F238E27FC236}">
                <a16:creationId xmlns:a16="http://schemas.microsoft.com/office/drawing/2014/main" id="{0161E79F-C63D-49DE-926D-192CD1284F9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1" name="正方形/長方形 1">
              <a:extLst>
                <a:ext uri="{FF2B5EF4-FFF2-40B4-BE49-F238E27FC236}">
                  <a16:creationId xmlns:a16="http://schemas.microsoft.com/office/drawing/2014/main" id="{714DE868-8DDF-4272-8B45-A2E8902D0537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5">
              <a:extLst>
                <a:ext uri="{FF2B5EF4-FFF2-40B4-BE49-F238E27FC236}">
                  <a16:creationId xmlns:a16="http://schemas.microsoft.com/office/drawing/2014/main" id="{9E21FB11-6BF0-42E1-9873-C9DC302DC865}"/>
                </a:ext>
              </a:extLst>
            </p:cNvPr>
            <p:cNvGrpSpPr/>
            <p:nvPr/>
          </p:nvGrpSpPr>
          <p:grpSpPr>
            <a:xfrm>
              <a:off x="3228080" y="2613392"/>
              <a:ext cx="5735866" cy="1631216"/>
              <a:chOff x="3228080" y="2355575"/>
              <a:chExt cx="5735866" cy="1631216"/>
            </a:xfrm>
          </p:grpSpPr>
          <p:sp>
            <p:nvSpPr>
              <p:cNvPr id="13" name="テキスト ボックス 3">
                <a:extLst>
                  <a:ext uri="{FF2B5EF4-FFF2-40B4-BE49-F238E27FC236}">
                    <a16:creationId xmlns:a16="http://schemas.microsoft.com/office/drawing/2014/main" id="{A0DAD16A-C2FB-4104-8BAC-1BC6B5DC58C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3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テキスト ボックス 4">
                <a:extLst>
                  <a:ext uri="{FF2B5EF4-FFF2-40B4-BE49-F238E27FC236}">
                    <a16:creationId xmlns:a16="http://schemas.microsoft.com/office/drawing/2014/main" id="{D0D98D36-0A17-4A5D-8C05-F32ED7E76FFD}"/>
                  </a:ext>
                </a:extLst>
              </p:cNvPr>
              <p:cNvSpPr txBox="1"/>
              <p:nvPr/>
            </p:nvSpPr>
            <p:spPr>
              <a:xfrm>
                <a:off x="3228080" y="3063461"/>
                <a:ext cx="57358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 smtClean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UI </a:t>
                </a:r>
                <a:r>
                  <a:rPr kumimoji="1" lang="en-US" altLang="ko-KR" sz="5400" b="1" spc="600" dirty="0" smtClean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Implementation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39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ID &amp; Email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비밀번호 찾기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회원가입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Main</a:t>
            </a:r>
            <a:endParaRPr lang="ko-KR" altLang="en-US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1720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Login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7872" t="15949" r="8112" b="31114"/>
          <a:stretch/>
        </p:blipFill>
        <p:spPr>
          <a:xfrm>
            <a:off x="206877" y="1052944"/>
            <a:ext cx="8019143" cy="5620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70694"/>
            <a:ext cx="3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</a:t>
            </a:r>
            <a:r>
              <a:rPr lang="ko-KR" altLang="en-US" sz="3200" b="1" spc="-150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그인</a:t>
            </a:r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Form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59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buAutoNum type="arabicPeriod"/>
            </a:pPr>
            <a:r>
              <a:rPr lang="en-US" altLang="ko-KR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ID,Email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실시간 중복 체크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비밀번호 실시간 체크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이메일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인증후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로그인가능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12186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j</a:t>
            </a:r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oin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회원가입 </a:t>
            </a:r>
            <a:r>
              <a:rPr lang="en-US" altLang="ko-KR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Form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407" t="13847" r="7513" b="7913"/>
          <a:stretch/>
        </p:blipFill>
        <p:spPr>
          <a:xfrm>
            <a:off x="249383" y="1052946"/>
            <a:ext cx="7944886" cy="56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Login Certification 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6200" t="26227" r="1156" b="49112"/>
          <a:stretch/>
        </p:blipFill>
        <p:spPr>
          <a:xfrm>
            <a:off x="249382" y="2648261"/>
            <a:ext cx="7326579" cy="20774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9579" t="7473" r="29297" b="80366"/>
          <a:stretch/>
        </p:blipFill>
        <p:spPr>
          <a:xfrm>
            <a:off x="1831612" y="5196604"/>
            <a:ext cx="4238171" cy="12046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0580" t="15531" r="12820" b="37876"/>
          <a:stretch/>
        </p:blipFill>
        <p:spPr>
          <a:xfrm>
            <a:off x="7532914" y="1376570"/>
            <a:ext cx="4479670" cy="54814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612" y="1199297"/>
            <a:ext cx="4248150" cy="1200150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>
            <a:off x="3508312" y="2326792"/>
            <a:ext cx="487299" cy="3582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3508311" y="4782003"/>
            <a:ext cx="487299" cy="3582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4553586">
            <a:off x="6694197" y="5440680"/>
            <a:ext cx="487299" cy="3582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첫 로그인시 화면 등장</a:t>
            </a: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Enter Next</a:t>
            </a:r>
            <a:r>
              <a:rPr lang="ko-KR" altLang="en-US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를 누르면 다음부터 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등장하지않는다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우편번호 다음 주소 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API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3065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Join Detail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추가 </a:t>
            </a:r>
            <a:r>
              <a:rPr lang="ko-KR" altLang="en-US" sz="3200" b="1" dirty="0" err="1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가입정보</a:t>
            </a:r>
            <a:endParaRPr lang="en-US" altLang="ko-KR" sz="32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934" t="15531" r="5074" b="6227"/>
          <a:stretch/>
        </p:blipFill>
        <p:spPr>
          <a:xfrm>
            <a:off x="184798" y="1052945"/>
            <a:ext cx="8041222" cy="562057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5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5163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Forgot </a:t>
            </a:r>
            <a:r>
              <a:rPr lang="en-US" altLang="ko-KR" sz="4400" b="1" dirty="0" err="1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PassWord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4793" t="1" r="25053" b="46782"/>
          <a:stretch/>
        </p:blipFill>
        <p:spPr>
          <a:xfrm>
            <a:off x="249382" y="1052944"/>
            <a:ext cx="3808268" cy="56205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4166" t="15577" r="24792" b="39999"/>
          <a:stretch/>
        </p:blipFill>
        <p:spPr>
          <a:xfrm>
            <a:off x="4175473" y="1447800"/>
            <a:ext cx="4050547" cy="52257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58" y="5988307"/>
            <a:ext cx="6200775" cy="819150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 rot="16200000">
            <a:off x="3931823" y="3506128"/>
            <a:ext cx="487299" cy="3582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563" y="1146848"/>
            <a:ext cx="4094991" cy="4707517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 rot="16200000">
            <a:off x="7913216" y="3506127"/>
            <a:ext cx="487299" cy="3582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상단 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검색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글쓰기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친구알림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게시글알림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회원정보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좌측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800100" lvl="1" indent="-3429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Home</a:t>
            </a:r>
          </a:p>
          <a:p>
            <a:pPr marL="800100" lvl="1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친구리스트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800100" lvl="1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메인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무한스크롤형식</a:t>
            </a: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Main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메인 화면</a:t>
            </a:r>
            <a:r>
              <a:rPr lang="en-US" altLang="ko-KR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/</a:t>
            </a:r>
            <a:r>
              <a:rPr lang="ko-KR" altLang="en-US" sz="3200" b="1" dirty="0" err="1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게시글</a:t>
            </a:r>
            <a:endParaRPr lang="en-US" altLang="ko-KR" sz="32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1282" r="1895" b="17363"/>
          <a:stretch/>
        </p:blipFill>
        <p:spPr>
          <a:xfrm>
            <a:off x="249382" y="1052945"/>
            <a:ext cx="7976638" cy="562057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63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검색시</a:t>
            </a:r>
            <a:r>
              <a:rPr lang="ko-KR" altLang="en-US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키워드에 맞는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검색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사용자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검색시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DropDown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형식으로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검색후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타임라인으로 이동</a:t>
            </a: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Search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검색기능</a:t>
            </a:r>
            <a:endParaRPr lang="en-US" altLang="ko-KR" sz="32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1323270"/>
            <a:ext cx="3171825" cy="178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2" y="4102370"/>
            <a:ext cx="3100090" cy="25711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885" y="972640"/>
            <a:ext cx="3834167" cy="3425189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640418" y="2068376"/>
            <a:ext cx="480255" cy="537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639034" y="5322720"/>
            <a:ext cx="480255" cy="537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885" y="4736706"/>
            <a:ext cx="3730058" cy="181739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11575"/>
          <a:stretch/>
        </p:blipFill>
        <p:spPr>
          <a:xfrm>
            <a:off x="249383" y="1052945"/>
            <a:ext cx="7976638" cy="56205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지역을 단계 접근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이미지 좌우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스크롤형식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각 이미지에 세부 내용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해시태그 기능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1805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Write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글쓰기</a:t>
            </a:r>
            <a:endParaRPr lang="en-US" altLang="ko-KR" sz="32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37" y="2430214"/>
            <a:ext cx="3547382" cy="199868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6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4">
            <a:extLst>
              <a:ext uri="{FF2B5EF4-FFF2-40B4-BE49-F238E27FC236}">
                <a16:creationId xmlns:a16="http://schemas.microsoft.com/office/drawing/2014/main" id="{467D6343-3572-406B-A4D3-B28EE6B027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" b="14334"/>
          <a:stretch/>
        </p:blipFill>
        <p:spPr>
          <a:xfrm>
            <a:off x="3823854" y="0"/>
            <a:ext cx="836814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15533F-2873-4AA3-BFCC-6D8E3DF7ED5F}"/>
              </a:ext>
            </a:extLst>
          </p:cNvPr>
          <p:cNvSpPr/>
          <p:nvPr/>
        </p:nvSpPr>
        <p:spPr>
          <a:xfrm>
            <a:off x="3823855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2A7FC0-EF40-4CE0-B597-5D965AE43EE5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F02332-4E2F-442D-B4F7-2B56CDF9B969}"/>
              </a:ext>
            </a:extLst>
          </p:cNvPr>
          <p:cNvSpPr txBox="1"/>
          <p:nvPr/>
        </p:nvSpPr>
        <p:spPr>
          <a:xfrm flipH="1">
            <a:off x="4082009" y="2198255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소개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92069-F950-4415-B2B0-DA0EEC6B1BC0}"/>
              </a:ext>
            </a:extLst>
          </p:cNvPr>
          <p:cNvSpPr txBox="1"/>
          <p:nvPr/>
        </p:nvSpPr>
        <p:spPr>
          <a:xfrm flipH="1">
            <a:off x="4082009" y="3311237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설계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7D538-70B4-43F2-944A-6633B39142F4}"/>
              </a:ext>
            </a:extLst>
          </p:cNvPr>
          <p:cNvSpPr txBox="1"/>
          <p:nvPr/>
        </p:nvSpPr>
        <p:spPr>
          <a:xfrm flipH="1">
            <a:off x="4082009" y="4424219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UI </a:t>
            </a:r>
            <a:r>
              <a:rPr lang="ko-KR" altLang="en-US" sz="2800" dirty="0" smtClean="0">
                <a:solidFill>
                  <a:schemeClr val="bg1"/>
                </a:solidFill>
              </a:rPr>
              <a:t>구현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DAEB-6DCE-4737-BB58-84D4D3616BDF}"/>
              </a:ext>
            </a:extLst>
          </p:cNvPr>
          <p:cNvSpPr txBox="1"/>
          <p:nvPr/>
        </p:nvSpPr>
        <p:spPr>
          <a:xfrm flipH="1">
            <a:off x="4082009" y="5537201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시연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9426E-B08C-48DB-8297-C7E312BE952F}"/>
              </a:ext>
            </a:extLst>
          </p:cNvPr>
          <p:cNvSpPr txBox="1"/>
          <p:nvPr/>
        </p:nvSpPr>
        <p:spPr>
          <a:xfrm>
            <a:off x="3082109" y="184119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6836B-4A99-4DA6-844A-6DA31D73B646}"/>
              </a:ext>
            </a:extLst>
          </p:cNvPr>
          <p:cNvSpPr txBox="1"/>
          <p:nvPr/>
        </p:nvSpPr>
        <p:spPr>
          <a:xfrm>
            <a:off x="3082109" y="299112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8F02A-B088-48BF-BBA3-B59574AB41DC}"/>
              </a:ext>
            </a:extLst>
          </p:cNvPr>
          <p:cNvSpPr txBox="1"/>
          <p:nvPr/>
        </p:nvSpPr>
        <p:spPr>
          <a:xfrm>
            <a:off x="3082109" y="4141051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5BF4E-79E7-4906-8882-051AE7DD74AF}"/>
              </a:ext>
            </a:extLst>
          </p:cNvPr>
          <p:cNvSpPr txBox="1"/>
          <p:nvPr/>
        </p:nvSpPr>
        <p:spPr>
          <a:xfrm>
            <a:off x="3082109" y="5290979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</a:rPr>
              <a:t>4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923EE1-4BA6-40F9-AFBD-09A8B779C05D}"/>
              </a:ext>
            </a:extLst>
          </p:cNvPr>
          <p:cNvSpPr txBox="1"/>
          <p:nvPr/>
        </p:nvSpPr>
        <p:spPr>
          <a:xfrm>
            <a:off x="378460" y="258740"/>
            <a:ext cx="21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Table of Contents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개씩 </a:t>
            </a:r>
            <a:r>
              <a:rPr lang="ko-KR" altLang="en-US" dirty="0" err="1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무한스크롤</a:t>
            </a:r>
            <a:r>
              <a:rPr lang="ko-KR" altLang="en-US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형식</a:t>
            </a: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이미지 좌우 스크롤 형식</a:t>
            </a: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해시태그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검색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댓글기능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개씩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페이징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ID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옆 이미지클릭시 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TimeLine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으로 이동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좋아요 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기능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/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리스트보기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말풍선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상세보기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Board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게시판</a:t>
            </a:r>
            <a:endParaRPr lang="en-US" altLang="ko-KR" sz="32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1174" r="2281" b="14170"/>
          <a:stretch/>
        </p:blipFill>
        <p:spPr>
          <a:xfrm>
            <a:off x="249383" y="1052945"/>
            <a:ext cx="7976638" cy="562057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90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0158" t="11164" r="952" b="17020"/>
          <a:stretch/>
        </p:blipFill>
        <p:spPr>
          <a:xfrm>
            <a:off x="249383" y="1052946"/>
            <a:ext cx="7982688" cy="56205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24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개씩 </a:t>
            </a:r>
            <a:r>
              <a:rPr lang="ko-KR" altLang="en-US" dirty="0" err="1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무한스크롤</a:t>
            </a:r>
            <a:r>
              <a:rPr lang="ko-KR" altLang="en-US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형식</a:t>
            </a: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팔로우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팔로워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기능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lvl="1"/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로그인된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계정으로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친구관계가 표시된다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.)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좋아요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댓글 카운트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프로필 사진 수정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상세보기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27863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TimeLine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타임라인</a:t>
            </a:r>
            <a:endParaRPr lang="en-US" altLang="ko-KR" sz="32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2" y="972640"/>
            <a:ext cx="2854303" cy="2592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964" y="3391794"/>
            <a:ext cx="2662465" cy="315984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1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45945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Follow-Follower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1482788" y="18455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249382" y="1156847"/>
            <a:ext cx="374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친구관계</a:t>
            </a:r>
            <a:endParaRPr lang="en-US" altLang="ko-KR" sz="28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28793" y="2780644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팔로우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28794" y="3415361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8792" y="4045052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요청수락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8792" y="4677662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팔로잉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71867" y="2780644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안읽음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71867" y="3430576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읽음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71867" y="4060267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71866" y="4689958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수락메세지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71866" y="5319649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팔로잉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39519" y="2094009"/>
            <a:ext cx="1422332" cy="438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VIEW </a:t>
            </a:r>
            <a:r>
              <a:rPr lang="ko-KR" altLang="en-US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관점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283836" y="2094009"/>
            <a:ext cx="1422332" cy="438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</a:t>
            </a:r>
            <a:r>
              <a:rPr lang="en-US" altLang="ko-KR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598792" y="2190118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팔로우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243108" y="2190117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887424" y="2190116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팔로우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531740" y="2190115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요청수락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4" name="직선 화살표 연결선 53"/>
          <p:cNvCxnSpPr>
            <a:stCxn id="50" idx="6"/>
            <a:endCxn id="51" idx="2"/>
          </p:cNvCxnSpPr>
          <p:nvPr/>
        </p:nvCxnSpPr>
        <p:spPr>
          <a:xfrm flipV="1">
            <a:off x="7042579" y="2414707"/>
            <a:ext cx="200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0331211" y="2414703"/>
            <a:ext cx="200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4175621" y="2124155"/>
            <a:ext cx="1246439" cy="51513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친구요청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214162" y="1522547"/>
            <a:ext cx="1806232" cy="438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(follow)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490895" y="1522547"/>
            <a:ext cx="1806232" cy="438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친구</a:t>
            </a:r>
            <a:r>
              <a:rPr lang="en-US" altLang="ko-KR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(follower)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652526" y="5238749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팔로잉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175621" y="4514237"/>
            <a:ext cx="1246439" cy="51513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요청수락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598792" y="4580200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요청됨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7243108" y="4580199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팔로잉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8887424" y="4580198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요청수락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0531740" y="4580197"/>
            <a:ext cx="1443787" cy="4491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팔로잉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7042579" y="4800515"/>
            <a:ext cx="200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10331211" y="4800511"/>
            <a:ext cx="200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>
            <a:off x="4225539" y="1545132"/>
            <a:ext cx="1159057" cy="438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Insert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321650" y="5238749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수락메세지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321650" y="5888681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팔로잉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0652526" y="2751179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안읽음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652526" y="3317466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읽음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652526" y="3849323"/>
            <a:ext cx="1246272" cy="418747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02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27863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TimeLine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553" t="9178" r="3906" b="66177"/>
          <a:stretch/>
        </p:blipFill>
        <p:spPr>
          <a:xfrm>
            <a:off x="249382" y="1741622"/>
            <a:ext cx="3943860" cy="1525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3750" t="12757" b="62781"/>
          <a:stretch/>
        </p:blipFill>
        <p:spPr>
          <a:xfrm>
            <a:off x="4282160" y="1741623"/>
            <a:ext cx="3943859" cy="152515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06799" y="1741622"/>
            <a:ext cx="586443" cy="3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2547" y="2251921"/>
            <a:ext cx="586443" cy="3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33035" y="2251921"/>
            <a:ext cx="586443" cy="3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95117" y="1781155"/>
            <a:ext cx="586443" cy="3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2500" t="9615" r="3611" b="65769"/>
          <a:stretch/>
        </p:blipFill>
        <p:spPr>
          <a:xfrm>
            <a:off x="228599" y="3457113"/>
            <a:ext cx="3976423" cy="14351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302546" y="3881986"/>
            <a:ext cx="586443" cy="3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23750" t="13206" r="1944" b="63077"/>
          <a:stretch/>
        </p:blipFill>
        <p:spPr>
          <a:xfrm>
            <a:off x="4282160" y="3457113"/>
            <a:ext cx="3932079" cy="14351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421935" y="3936835"/>
            <a:ext cx="586443" cy="3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783" y="3141122"/>
            <a:ext cx="1678702" cy="77037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2068" y="3893326"/>
            <a:ext cx="677510" cy="729230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7255001" y="3690317"/>
            <a:ext cx="292618" cy="22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5768" y="2218217"/>
            <a:ext cx="658021" cy="679247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>
            <a:off x="7178485" y="2098378"/>
            <a:ext cx="367283" cy="15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/>
          <a:srcRect l="22499" t="9231" r="3751" b="66410"/>
          <a:stretch/>
        </p:blipFill>
        <p:spPr>
          <a:xfrm>
            <a:off x="228599" y="5251116"/>
            <a:ext cx="3975234" cy="14224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7883" y="5709255"/>
            <a:ext cx="586443" cy="5314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798" y="4984415"/>
            <a:ext cx="2027913" cy="72707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284775" y="5724666"/>
            <a:ext cx="586443" cy="3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170025" y="5495906"/>
            <a:ext cx="380999" cy="18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4554" y="3881986"/>
            <a:ext cx="592247" cy="572505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>
            <a:off x="3243555" y="3690317"/>
            <a:ext cx="380999" cy="18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4"/>
          <a:srcRect l="23750" t="12884" r="1875" b="64231"/>
          <a:stretch/>
        </p:blipFill>
        <p:spPr>
          <a:xfrm>
            <a:off x="4282161" y="5276459"/>
            <a:ext cx="3932078" cy="139705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421935" y="5783938"/>
            <a:ext cx="586443" cy="356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642958" y="3882173"/>
            <a:ext cx="540795" cy="525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525260" y="3904189"/>
            <a:ext cx="688979" cy="663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541404" y="2243026"/>
            <a:ext cx="688979" cy="663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500598" y="3141122"/>
            <a:ext cx="1677887" cy="765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66798" y="4976742"/>
            <a:ext cx="2039693" cy="69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58843" y="5692967"/>
            <a:ext cx="523667" cy="538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6810" y="5741799"/>
            <a:ext cx="658021" cy="67924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572068" y="5771665"/>
            <a:ext cx="688979" cy="663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177638" y="1037090"/>
            <a:ext cx="1806232" cy="438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(follow)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436425" y="1043267"/>
            <a:ext cx="1806232" cy="438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친구</a:t>
            </a:r>
            <a:r>
              <a:rPr lang="en-US" altLang="ko-KR" sz="16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(follower)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7274192" y="5586394"/>
            <a:ext cx="292618" cy="22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오른쪽 화살표 4"/>
          <p:cNvSpPr/>
          <p:nvPr/>
        </p:nvSpPr>
        <p:spPr>
          <a:xfrm rot="5400000">
            <a:off x="4002900" y="2953304"/>
            <a:ext cx="457200" cy="4682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 rot="5400000">
            <a:off x="4005592" y="4761357"/>
            <a:ext cx="457200" cy="4682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5"/>
          <a:srcRect r="13656" b="20542"/>
          <a:stretch/>
        </p:blipFill>
        <p:spPr>
          <a:xfrm>
            <a:off x="10366208" y="953121"/>
            <a:ext cx="1825792" cy="592606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3879" y="948003"/>
            <a:ext cx="1845280" cy="590999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8557485" y="4111175"/>
            <a:ext cx="1199325" cy="655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339152" y="4567522"/>
            <a:ext cx="1375401" cy="562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0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lvl="1"/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좋아요를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누르면 카운트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좋아요 텍스트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리스트를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볼수있음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게시자는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알림을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받을수있고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게시판이 열린다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1430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Like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좋아요</a:t>
            </a:r>
            <a:endParaRPr lang="en-US" altLang="ko-KR" sz="32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276" t="7473" r="6374" b="1789"/>
          <a:stretch/>
        </p:blipFill>
        <p:spPr>
          <a:xfrm>
            <a:off x="249382" y="1052944"/>
            <a:ext cx="3801918" cy="5620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992" y="3311531"/>
            <a:ext cx="2141839" cy="224132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86160" y="3627121"/>
            <a:ext cx="308200" cy="320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6160" y="3947886"/>
            <a:ext cx="1024480" cy="265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69991" y="3329104"/>
            <a:ext cx="2141840" cy="2304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7616"/>
          <a:stretch/>
        </p:blipFill>
        <p:spPr>
          <a:xfrm>
            <a:off x="4067799" y="1052943"/>
            <a:ext cx="4158221" cy="562057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981700" y="4114800"/>
            <a:ext cx="1988352" cy="716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269480" y="1249680"/>
            <a:ext cx="251460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자신의글에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댓글이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달렸을시에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알림이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카운팅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lvl="1"/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알림을 클릭해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볼수있고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내용을 클릭하면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새창이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뜨며 스포트라이트 되는걸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볼수있다</a:t>
            </a:r>
            <a:r>
              <a:rPr lang="en-US" altLang="ko-KR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1774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Reply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댓글달기</a:t>
            </a:r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&amp; </a:t>
            </a:r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알림</a:t>
            </a:r>
            <a:endParaRPr lang="en-US" altLang="ko-KR" sz="32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55096" t="11395" r="3253" b="19941"/>
          <a:stretch/>
        </p:blipFill>
        <p:spPr>
          <a:xfrm>
            <a:off x="5771577" y="1052945"/>
            <a:ext cx="2454443" cy="56205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877" t="11175" r="11779" b="36400"/>
          <a:stretch/>
        </p:blipFill>
        <p:spPr>
          <a:xfrm>
            <a:off x="241551" y="2328668"/>
            <a:ext cx="5309018" cy="4344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219" y="1386007"/>
            <a:ext cx="3581400" cy="6096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1168915">
            <a:off x="5142354" y="1635035"/>
            <a:ext cx="705853" cy="63786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8575463">
            <a:off x="5308146" y="2979707"/>
            <a:ext cx="705853" cy="63786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119134" y="2015585"/>
            <a:ext cx="1834241" cy="756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310438" y="1259395"/>
            <a:ext cx="298879" cy="336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05250" y="3898757"/>
            <a:ext cx="1645319" cy="247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28219" y="1421151"/>
            <a:ext cx="3456482" cy="48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6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8226020" y="1052945"/>
            <a:ext cx="3741392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자신의 활동 내역을 확인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상세보기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친구내역을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타임라인으로 이동</a:t>
            </a:r>
            <a:endParaRPr lang="en-US" altLang="ko-KR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3632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Activity Log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9E24F-C169-4FB1-9948-5CF818050665}"/>
              </a:ext>
            </a:extLst>
          </p:cNvPr>
          <p:cNvSpPr txBox="1"/>
          <p:nvPr/>
        </p:nvSpPr>
        <p:spPr>
          <a:xfrm>
            <a:off x="8226020" y="1156847"/>
            <a:ext cx="374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4">
                    <a:lumMod val="75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활동 로그</a:t>
            </a:r>
            <a:endParaRPr lang="en-US" altLang="ko-KR" sz="3200" b="1" dirty="0" smtClean="0">
              <a:solidFill>
                <a:schemeClr val="accent4">
                  <a:lumMod val="75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E488BCD-E95D-4FF4-B494-40B8862F204B}"/>
              </a:ext>
            </a:extLst>
          </p:cNvPr>
          <p:cNvCxnSpPr>
            <a:cxnSpLocks/>
          </p:cNvCxnSpPr>
          <p:nvPr/>
        </p:nvCxnSpPr>
        <p:spPr>
          <a:xfrm>
            <a:off x="9357826" y="185822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0238" t="10894" r="1226" b="18560"/>
          <a:stretch/>
        </p:blipFill>
        <p:spPr>
          <a:xfrm>
            <a:off x="249382" y="1052945"/>
            <a:ext cx="7976638" cy="56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04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6679" y="5167442"/>
            <a:ext cx="29320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Nexa Rust Script L0" panose="00000400000000000000" pitchFamily="50" charset="0"/>
              </a:rPr>
              <a:t>Thank You</a:t>
            </a:r>
            <a:endParaRPr lang="ko-KR" altLang="en-US" sz="4400" dirty="0">
              <a:solidFill>
                <a:schemeClr val="bg1"/>
              </a:solidFill>
              <a:latin typeface="Nexa Rust Script L0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2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2">
            <a:extLst>
              <a:ext uri="{FF2B5EF4-FFF2-40B4-BE49-F238E27FC236}">
                <a16:creationId xmlns:a16="http://schemas.microsoft.com/office/drawing/2014/main" id="{8BDB2C22-DC82-418A-8BE8-039ADD4DA4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グループ化 6">
            <a:extLst>
              <a:ext uri="{FF2B5EF4-FFF2-40B4-BE49-F238E27FC236}">
                <a16:creationId xmlns:a16="http://schemas.microsoft.com/office/drawing/2014/main" id="{C5AADAE4-85E5-42F0-B117-EA736819D82D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5" name="正方形/長方形 1">
              <a:extLst>
                <a:ext uri="{FF2B5EF4-FFF2-40B4-BE49-F238E27FC236}">
                  <a16:creationId xmlns:a16="http://schemas.microsoft.com/office/drawing/2014/main" id="{5986F23D-F149-4327-8B88-4184C32D7C51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6" name="グループ化 5">
              <a:extLst>
                <a:ext uri="{FF2B5EF4-FFF2-40B4-BE49-F238E27FC236}">
                  <a16:creationId xmlns:a16="http://schemas.microsoft.com/office/drawing/2014/main" id="{130C9B61-A3F7-4DF5-8A1F-5194A2E9C0BB}"/>
                </a:ext>
              </a:extLst>
            </p:cNvPr>
            <p:cNvGrpSpPr/>
            <p:nvPr/>
          </p:nvGrpSpPr>
          <p:grpSpPr>
            <a:xfrm>
              <a:off x="4517691" y="2613392"/>
              <a:ext cx="3156633" cy="1631216"/>
              <a:chOff x="4517691" y="2355575"/>
              <a:chExt cx="3156633" cy="1631216"/>
            </a:xfrm>
          </p:grpSpPr>
          <p:sp>
            <p:nvSpPr>
              <p:cNvPr id="17" name="テキスト ボックス 3">
                <a:extLst>
                  <a:ext uri="{FF2B5EF4-FFF2-40B4-BE49-F238E27FC236}">
                    <a16:creationId xmlns:a16="http://schemas.microsoft.com/office/drawing/2014/main" id="{4BCB277C-202D-4D5D-88AC-FA1AFA8A054F}"/>
                  </a:ext>
                </a:extLst>
              </p:cNvPr>
              <p:cNvSpPr txBox="1"/>
              <p:nvPr/>
            </p:nvSpPr>
            <p:spPr>
              <a:xfrm>
                <a:off x="5112525" y="2355575"/>
                <a:ext cx="19669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 smtClean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1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8" name="テキスト ボックス 4">
                <a:extLst>
                  <a:ext uri="{FF2B5EF4-FFF2-40B4-BE49-F238E27FC236}">
                    <a16:creationId xmlns:a16="http://schemas.microsoft.com/office/drawing/2014/main" id="{D0ACCBA5-017F-4275-8776-B4CAD2C7262D}"/>
                  </a:ext>
                </a:extLst>
              </p:cNvPr>
              <p:cNvSpPr txBox="1"/>
              <p:nvPr/>
            </p:nvSpPr>
            <p:spPr>
              <a:xfrm>
                <a:off x="4517691" y="3063461"/>
                <a:ext cx="31566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 smtClean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Introduce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87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052945"/>
            <a:ext cx="11718030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5453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Community System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DE58C-2F95-48E3-B38B-C5C803BF7D4E}"/>
              </a:ext>
            </a:extLst>
          </p:cNvPr>
          <p:cNvSpPr txBox="1"/>
          <p:nvPr/>
        </p:nvSpPr>
        <p:spPr>
          <a:xfrm>
            <a:off x="847257" y="5831384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Twitter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F7433B-987A-4B3A-AF3C-7695CDF593CD}"/>
              </a:ext>
            </a:extLst>
          </p:cNvPr>
          <p:cNvCxnSpPr/>
          <p:nvPr/>
        </p:nvCxnSpPr>
        <p:spPr>
          <a:xfrm>
            <a:off x="1310185" y="5573503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FF77E7-5517-46B7-9E5A-35B0368243DC}"/>
              </a:ext>
            </a:extLst>
          </p:cNvPr>
          <p:cNvCxnSpPr/>
          <p:nvPr/>
        </p:nvCxnSpPr>
        <p:spPr>
          <a:xfrm>
            <a:off x="5280441" y="5573503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103C8D8-51B0-4ED9-B2DE-DF5A2CDE7D2B}"/>
              </a:ext>
            </a:extLst>
          </p:cNvPr>
          <p:cNvCxnSpPr/>
          <p:nvPr/>
        </p:nvCxnSpPr>
        <p:spPr>
          <a:xfrm>
            <a:off x="9231843" y="5573503"/>
            <a:ext cx="1648547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E62E99-1832-45A1-ADAC-5C7DD3EB845E}"/>
              </a:ext>
            </a:extLst>
          </p:cNvPr>
          <p:cNvSpPr txBox="1"/>
          <p:nvPr/>
        </p:nvSpPr>
        <p:spPr>
          <a:xfrm>
            <a:off x="4778615" y="5831384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accent4">
                    <a:lumMod val="50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FaceBook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DF4D3-C3CA-4A30-A11E-94929ADC193F}"/>
              </a:ext>
            </a:extLst>
          </p:cNvPr>
          <p:cNvSpPr txBox="1"/>
          <p:nvPr/>
        </p:nvSpPr>
        <p:spPr>
          <a:xfrm>
            <a:off x="8709973" y="5831384"/>
            <a:ext cx="259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4">
                    <a:lumMod val="50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Instagram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75021-5B31-46EE-9FEF-8D26A463C771}"/>
              </a:ext>
            </a:extLst>
          </p:cNvPr>
          <p:cNvSpPr txBox="1"/>
          <p:nvPr/>
        </p:nvSpPr>
        <p:spPr>
          <a:xfrm>
            <a:off x="932100" y="1377461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업계 동향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D672D5-8230-413A-A930-390D492CA834}"/>
              </a:ext>
            </a:extLst>
          </p:cNvPr>
          <p:cNvSpPr/>
          <p:nvPr/>
        </p:nvSpPr>
        <p:spPr>
          <a:xfrm>
            <a:off x="578216" y="1454599"/>
            <a:ext cx="334733" cy="3347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30" y="2186003"/>
            <a:ext cx="3250794" cy="32507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27" y="2137185"/>
            <a:ext cx="3250794" cy="3250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5" y="2137185"/>
            <a:ext cx="3442113" cy="34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6686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Community </a:t>
            </a:r>
            <a:r>
              <a:rPr lang="en-US" altLang="ko-KR" sz="4400" b="1" dirty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Advantages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93" name="사각형: 둥근 위쪽 모서리 31">
            <a:extLst>
              <a:ext uri="{FF2B5EF4-FFF2-40B4-BE49-F238E27FC236}">
                <a16:creationId xmlns:a16="http://schemas.microsoft.com/office/drawing/2014/main" id="{ED4F514D-2A06-4EDE-8900-1B6D4BB8E827}"/>
              </a:ext>
            </a:extLst>
          </p:cNvPr>
          <p:cNvSpPr/>
          <p:nvPr/>
        </p:nvSpPr>
        <p:spPr>
          <a:xfrm rot="16200000">
            <a:off x="2210295" y="2413817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Right Arrow 6">
            <a:extLst>
              <a:ext uri="{FF2B5EF4-FFF2-40B4-BE49-F238E27FC236}">
                <a16:creationId xmlns:a16="http://schemas.microsoft.com/office/drawing/2014/main" id="{57EC6C83-AF16-4BFE-9616-449EF58C6D52}"/>
              </a:ext>
            </a:extLst>
          </p:cNvPr>
          <p:cNvSpPr/>
          <p:nvPr/>
        </p:nvSpPr>
        <p:spPr>
          <a:xfrm>
            <a:off x="8335334" y="2490393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Rectangle 7">
            <a:extLst>
              <a:ext uri="{FF2B5EF4-FFF2-40B4-BE49-F238E27FC236}">
                <a16:creationId xmlns:a16="http://schemas.microsoft.com/office/drawing/2014/main" id="{D60679A6-84C9-4829-A17B-80A60EB86432}"/>
              </a:ext>
            </a:extLst>
          </p:cNvPr>
          <p:cNvSpPr/>
          <p:nvPr/>
        </p:nvSpPr>
        <p:spPr>
          <a:xfrm>
            <a:off x="6755799" y="2926817"/>
            <a:ext cx="1579534" cy="8728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Rectangle 8">
            <a:extLst>
              <a:ext uri="{FF2B5EF4-FFF2-40B4-BE49-F238E27FC236}">
                <a16:creationId xmlns:a16="http://schemas.microsoft.com/office/drawing/2014/main" id="{9A13E05B-43C1-4C75-8298-B10350049D51}"/>
              </a:ext>
            </a:extLst>
          </p:cNvPr>
          <p:cNvSpPr/>
          <p:nvPr/>
        </p:nvSpPr>
        <p:spPr>
          <a:xfrm>
            <a:off x="5176266" y="2926817"/>
            <a:ext cx="1579534" cy="8728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Rectangle 9">
            <a:extLst>
              <a:ext uri="{FF2B5EF4-FFF2-40B4-BE49-F238E27FC236}">
                <a16:creationId xmlns:a16="http://schemas.microsoft.com/office/drawing/2014/main" id="{7EF214B2-DD30-4A50-A6DA-8C8970A17B65}"/>
              </a:ext>
            </a:extLst>
          </p:cNvPr>
          <p:cNvSpPr/>
          <p:nvPr/>
        </p:nvSpPr>
        <p:spPr>
          <a:xfrm>
            <a:off x="3596732" y="2926817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Oval 12">
            <a:extLst>
              <a:ext uri="{FF2B5EF4-FFF2-40B4-BE49-F238E27FC236}">
                <a16:creationId xmlns:a16="http://schemas.microsoft.com/office/drawing/2014/main" id="{820D3AB6-246B-48B5-B682-1FE71DEE24BE}"/>
              </a:ext>
            </a:extLst>
          </p:cNvPr>
          <p:cNvSpPr/>
          <p:nvPr/>
        </p:nvSpPr>
        <p:spPr>
          <a:xfrm>
            <a:off x="4113679" y="4309217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Oval 13">
            <a:extLst>
              <a:ext uri="{FF2B5EF4-FFF2-40B4-BE49-F238E27FC236}">
                <a16:creationId xmlns:a16="http://schemas.microsoft.com/office/drawing/2014/main" id="{4DFB4DFE-4D29-4CF8-B30E-2044536F6AA3}"/>
              </a:ext>
            </a:extLst>
          </p:cNvPr>
          <p:cNvSpPr/>
          <p:nvPr/>
        </p:nvSpPr>
        <p:spPr>
          <a:xfrm>
            <a:off x="2541067" y="430921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Oval 14">
            <a:extLst>
              <a:ext uri="{FF2B5EF4-FFF2-40B4-BE49-F238E27FC236}">
                <a16:creationId xmlns:a16="http://schemas.microsoft.com/office/drawing/2014/main" id="{82116C97-8AD2-4BDA-AA08-E12FA13CAB69}"/>
              </a:ext>
            </a:extLst>
          </p:cNvPr>
          <p:cNvSpPr/>
          <p:nvPr/>
        </p:nvSpPr>
        <p:spPr>
          <a:xfrm>
            <a:off x="7258903" y="4309217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Oval 15">
            <a:extLst>
              <a:ext uri="{FF2B5EF4-FFF2-40B4-BE49-F238E27FC236}">
                <a16:creationId xmlns:a16="http://schemas.microsoft.com/office/drawing/2014/main" id="{32F59EA1-FAE6-4180-9EDA-B03D6BDC6693}"/>
              </a:ext>
            </a:extLst>
          </p:cNvPr>
          <p:cNvSpPr/>
          <p:nvPr/>
        </p:nvSpPr>
        <p:spPr>
          <a:xfrm>
            <a:off x="8831514" y="4309217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Oval 16">
            <a:extLst>
              <a:ext uri="{FF2B5EF4-FFF2-40B4-BE49-F238E27FC236}">
                <a16:creationId xmlns:a16="http://schemas.microsoft.com/office/drawing/2014/main" id="{5C9B7C54-808F-4259-9281-6999757C8B38}"/>
              </a:ext>
            </a:extLst>
          </p:cNvPr>
          <p:cNvSpPr/>
          <p:nvPr/>
        </p:nvSpPr>
        <p:spPr>
          <a:xfrm>
            <a:off x="5686291" y="4309217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3" name="Group 17">
            <a:extLst>
              <a:ext uri="{FF2B5EF4-FFF2-40B4-BE49-F238E27FC236}">
                <a16:creationId xmlns:a16="http://schemas.microsoft.com/office/drawing/2014/main" id="{3CFB066F-377D-4810-99BC-80CF57EF585E}"/>
              </a:ext>
            </a:extLst>
          </p:cNvPr>
          <p:cNvGrpSpPr/>
          <p:nvPr/>
        </p:nvGrpSpPr>
        <p:grpSpPr>
          <a:xfrm>
            <a:off x="2105025" y="4981952"/>
            <a:ext cx="1438276" cy="920864"/>
            <a:chOff x="803640" y="3362835"/>
            <a:chExt cx="2059657" cy="920864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1DA2740-C311-4043-8C09-422123705DB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자신의 여행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음식 등을 게시판에 작성하여 기록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18233DE-ED54-4810-8D6D-83ABFC18E98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경험 기록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6" name="Group 20">
            <a:extLst>
              <a:ext uri="{FF2B5EF4-FFF2-40B4-BE49-F238E27FC236}">
                <a16:creationId xmlns:a16="http://schemas.microsoft.com/office/drawing/2014/main" id="{2036DD7A-D38D-4022-B5EE-C899ABC2592D}"/>
              </a:ext>
            </a:extLst>
          </p:cNvPr>
          <p:cNvGrpSpPr/>
          <p:nvPr/>
        </p:nvGrpSpPr>
        <p:grpSpPr>
          <a:xfrm>
            <a:off x="3677637" y="4981952"/>
            <a:ext cx="1438276" cy="920864"/>
            <a:chOff x="803640" y="3362835"/>
            <a:chExt cx="2059657" cy="920864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0C2D747-7B76-4DA9-9C2F-E251DED54638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자신의 여행지를 소개하고 타인의 여행지 후기 참고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CC7AC3-803A-4CD0-B68B-AF49B811077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정보 공유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9" name="Group 23">
            <a:extLst>
              <a:ext uri="{FF2B5EF4-FFF2-40B4-BE49-F238E27FC236}">
                <a16:creationId xmlns:a16="http://schemas.microsoft.com/office/drawing/2014/main" id="{E0674F02-1DC5-4097-957C-CB5A18DF7181}"/>
              </a:ext>
            </a:extLst>
          </p:cNvPr>
          <p:cNvGrpSpPr/>
          <p:nvPr/>
        </p:nvGrpSpPr>
        <p:grpSpPr>
          <a:xfrm>
            <a:off x="5250249" y="4981952"/>
            <a:ext cx="1438276" cy="920864"/>
            <a:chOff x="803640" y="3362835"/>
            <a:chExt cx="2059657" cy="920864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DA3E4B7-039C-49AB-B1E1-8FE10D066604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타인과의 경험들을 소통하고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글에대한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피드백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1648275-371A-4DD4-A0D1-B8DB1E691D0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타인과 소통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2" name="Group 26">
            <a:extLst>
              <a:ext uri="{FF2B5EF4-FFF2-40B4-BE49-F238E27FC236}">
                <a16:creationId xmlns:a16="http://schemas.microsoft.com/office/drawing/2014/main" id="{4743B9D7-4834-4D9C-AB83-25041F851F24}"/>
              </a:ext>
            </a:extLst>
          </p:cNvPr>
          <p:cNvGrpSpPr/>
          <p:nvPr/>
        </p:nvGrpSpPr>
        <p:grpSpPr>
          <a:xfrm>
            <a:off x="6822861" y="4981952"/>
            <a:ext cx="1438276" cy="736198"/>
            <a:chOff x="803640" y="3362835"/>
            <a:chExt cx="2059657" cy="73619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2BFA842-B79E-4EC0-97F1-C4E55BCDB9E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기존의 친구들과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SNS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상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친구형성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59DF906-B77A-4F9B-85AF-9D80B71A6EA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관계 형성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5" name="Group 29">
            <a:extLst>
              <a:ext uri="{FF2B5EF4-FFF2-40B4-BE49-F238E27FC236}">
                <a16:creationId xmlns:a16="http://schemas.microsoft.com/office/drawing/2014/main" id="{9DB3EDCC-4811-4F80-A1FC-11CD2590C2CB}"/>
              </a:ext>
            </a:extLst>
          </p:cNvPr>
          <p:cNvGrpSpPr/>
          <p:nvPr/>
        </p:nvGrpSpPr>
        <p:grpSpPr>
          <a:xfrm>
            <a:off x="8395472" y="4981952"/>
            <a:ext cx="1438276" cy="920864"/>
            <a:chOff x="803640" y="3362835"/>
            <a:chExt cx="2059657" cy="920864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E2044374-EE47-4647-98CA-BAF3AF5C3E0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커뮤니케이션 취미활동으로의 만족감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C6545A2-DEE3-4B84-BB32-346AFF9CE87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만족감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BB7F4A5-0DE7-4E68-9456-65281D2A8412}"/>
              </a:ext>
            </a:extLst>
          </p:cNvPr>
          <p:cNvGrpSpPr/>
          <p:nvPr/>
        </p:nvGrpSpPr>
        <p:grpSpPr>
          <a:xfrm>
            <a:off x="960760" y="2118626"/>
            <a:ext cx="10331901" cy="2611839"/>
            <a:chOff x="960760" y="1796874"/>
            <a:chExt cx="10331901" cy="2918970"/>
          </a:xfrm>
        </p:grpSpPr>
        <p:sp>
          <p:nvSpPr>
            <p:cNvPr id="219" name="Bent Arrow 3">
              <a:extLst>
                <a:ext uri="{FF2B5EF4-FFF2-40B4-BE49-F238E27FC236}">
                  <a16:creationId xmlns:a16="http://schemas.microsoft.com/office/drawing/2014/main" id="{85D64C21-55B0-4292-AD6E-5D5EC2E06F37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Bent Arrow 35">
              <a:extLst>
                <a:ext uri="{FF2B5EF4-FFF2-40B4-BE49-F238E27FC236}">
                  <a16:creationId xmlns:a16="http://schemas.microsoft.com/office/drawing/2014/main" id="{AD8FF43C-A21C-4227-8045-D4BF698D57A9}"/>
                </a:ext>
              </a:extLst>
            </p:cNvPr>
            <p:cNvSpPr/>
            <p:nvPr/>
          </p:nvSpPr>
          <p:spPr>
            <a:xfrm rot="16200000" flipH="1">
              <a:off x="1194892" y="1654117"/>
              <a:ext cx="1440110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21" name="Bent Arrow 38">
              <a:extLst>
                <a:ext uri="{FF2B5EF4-FFF2-40B4-BE49-F238E27FC236}">
                  <a16:creationId xmlns:a16="http://schemas.microsoft.com/office/drawing/2014/main" id="{DF9C67F0-49D6-407E-8C7C-9EF391406292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Bent Arrow 41">
              <a:extLst>
                <a:ext uri="{FF2B5EF4-FFF2-40B4-BE49-F238E27FC236}">
                  <a16:creationId xmlns:a16="http://schemas.microsoft.com/office/drawing/2014/main" id="{48CADF91-16D1-4A7F-B08B-9767406EE17A}"/>
                </a:ext>
              </a:extLst>
            </p:cNvPr>
            <p:cNvSpPr/>
            <p:nvPr/>
          </p:nvSpPr>
          <p:spPr>
            <a:xfrm rot="10800000" flipH="1">
              <a:off x="1047045" y="3472423"/>
              <a:ext cx="1187561" cy="1243421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23" name="Straight Connector 48">
            <a:extLst>
              <a:ext uri="{FF2B5EF4-FFF2-40B4-BE49-F238E27FC236}">
                <a16:creationId xmlns:a16="http://schemas.microsoft.com/office/drawing/2014/main" id="{EB50DD28-D6D7-4C03-A47C-A23277CEA59D}"/>
              </a:ext>
            </a:extLst>
          </p:cNvPr>
          <p:cNvCxnSpPr/>
          <p:nvPr/>
        </p:nvCxnSpPr>
        <p:spPr>
          <a:xfrm>
            <a:off x="2824163" y="3876727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49">
            <a:extLst>
              <a:ext uri="{FF2B5EF4-FFF2-40B4-BE49-F238E27FC236}">
                <a16:creationId xmlns:a16="http://schemas.microsoft.com/office/drawing/2014/main" id="{AB0AA3C8-92A4-4498-8F32-91B264151748}"/>
              </a:ext>
            </a:extLst>
          </p:cNvPr>
          <p:cNvCxnSpPr/>
          <p:nvPr/>
        </p:nvCxnSpPr>
        <p:spPr>
          <a:xfrm>
            <a:off x="4396775" y="3876727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50">
            <a:extLst>
              <a:ext uri="{FF2B5EF4-FFF2-40B4-BE49-F238E27FC236}">
                <a16:creationId xmlns:a16="http://schemas.microsoft.com/office/drawing/2014/main" id="{B7890294-12F3-4DBF-BF2D-E85075265E0B}"/>
              </a:ext>
            </a:extLst>
          </p:cNvPr>
          <p:cNvCxnSpPr/>
          <p:nvPr/>
        </p:nvCxnSpPr>
        <p:spPr>
          <a:xfrm>
            <a:off x="5969387" y="3876727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51">
            <a:extLst>
              <a:ext uri="{FF2B5EF4-FFF2-40B4-BE49-F238E27FC236}">
                <a16:creationId xmlns:a16="http://schemas.microsoft.com/office/drawing/2014/main" id="{36F596BE-376A-4F40-8748-1A39D4BC5533}"/>
              </a:ext>
            </a:extLst>
          </p:cNvPr>
          <p:cNvCxnSpPr/>
          <p:nvPr/>
        </p:nvCxnSpPr>
        <p:spPr>
          <a:xfrm>
            <a:off x="7541999" y="3876727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52">
            <a:extLst>
              <a:ext uri="{FF2B5EF4-FFF2-40B4-BE49-F238E27FC236}">
                <a16:creationId xmlns:a16="http://schemas.microsoft.com/office/drawing/2014/main" id="{1111A9E3-A72A-4CE9-A836-D83E54537DCD}"/>
              </a:ext>
            </a:extLst>
          </p:cNvPr>
          <p:cNvCxnSpPr/>
          <p:nvPr/>
        </p:nvCxnSpPr>
        <p:spPr>
          <a:xfrm>
            <a:off x="9114610" y="3876727"/>
            <a:ext cx="0" cy="427219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53">
            <a:extLst>
              <a:ext uri="{FF2B5EF4-FFF2-40B4-BE49-F238E27FC236}">
                <a16:creationId xmlns:a16="http://schemas.microsoft.com/office/drawing/2014/main" id="{4C8D2456-8864-40BC-B4AC-0A933F82A4F4}"/>
              </a:ext>
            </a:extLst>
          </p:cNvPr>
          <p:cNvGrpSpPr/>
          <p:nvPr/>
        </p:nvGrpSpPr>
        <p:grpSpPr>
          <a:xfrm>
            <a:off x="2224558" y="3027459"/>
            <a:ext cx="1199211" cy="488848"/>
            <a:chOff x="2113657" y="4283314"/>
            <a:chExt cx="3647460" cy="488848"/>
          </a:xfrm>
        </p:grpSpPr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4AE7D39-2053-4176-AF38-CD8E39C4BB83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( Write )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12E879A-1F09-46B0-A58C-22A78197078A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경험 기록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1" name="Group 56">
            <a:extLst>
              <a:ext uri="{FF2B5EF4-FFF2-40B4-BE49-F238E27FC236}">
                <a16:creationId xmlns:a16="http://schemas.microsoft.com/office/drawing/2014/main" id="{C4143800-B76E-40D4-B026-818BF25D0BAE}"/>
              </a:ext>
            </a:extLst>
          </p:cNvPr>
          <p:cNvGrpSpPr/>
          <p:nvPr/>
        </p:nvGrpSpPr>
        <p:grpSpPr>
          <a:xfrm>
            <a:off x="3786894" y="3022251"/>
            <a:ext cx="1199211" cy="488848"/>
            <a:chOff x="2113657" y="4283314"/>
            <a:chExt cx="3647460" cy="488848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E844B060-28AC-416C-B907-08FA5FB0A04A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( Read )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198B370B-9993-4D79-A5A6-A1D9C44CB85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정보 공유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4" name="Group 59">
            <a:extLst>
              <a:ext uri="{FF2B5EF4-FFF2-40B4-BE49-F238E27FC236}">
                <a16:creationId xmlns:a16="http://schemas.microsoft.com/office/drawing/2014/main" id="{8B608237-C9F0-42B6-B112-E2F2B2968CA5}"/>
              </a:ext>
            </a:extLst>
          </p:cNvPr>
          <p:cNvGrpSpPr/>
          <p:nvPr/>
        </p:nvGrpSpPr>
        <p:grpSpPr>
          <a:xfrm>
            <a:off x="5366427" y="3022251"/>
            <a:ext cx="1199211" cy="488848"/>
            <a:chOff x="2113657" y="4283314"/>
            <a:chExt cx="3647460" cy="488848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082E0A5-825E-4865-98FF-6ADBF4F78E00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( Reply, Good )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A60A592-B08A-48B7-B960-8EBFDADA7FD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타인과 소통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7" name="Group 65">
            <a:extLst>
              <a:ext uri="{FF2B5EF4-FFF2-40B4-BE49-F238E27FC236}">
                <a16:creationId xmlns:a16="http://schemas.microsoft.com/office/drawing/2014/main" id="{9147FDA9-3CE7-4164-A9FF-D38E4C24201A}"/>
              </a:ext>
            </a:extLst>
          </p:cNvPr>
          <p:cNvGrpSpPr/>
          <p:nvPr/>
        </p:nvGrpSpPr>
        <p:grpSpPr>
          <a:xfrm>
            <a:off x="8515005" y="3022251"/>
            <a:ext cx="1199211" cy="488848"/>
            <a:chOff x="2113657" y="4283314"/>
            <a:chExt cx="3647460" cy="488848"/>
          </a:xfrm>
        </p:grpSpPr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70782FE-D6F2-45F4-8DDB-CAEFFA318C7B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7753FD3-4460-4C0C-958A-C76C87E0630D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만족감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0" name="Rectangle 7">
            <a:extLst>
              <a:ext uri="{FF2B5EF4-FFF2-40B4-BE49-F238E27FC236}">
                <a16:creationId xmlns:a16="http://schemas.microsoft.com/office/drawing/2014/main" id="{B69B1406-EE7C-4FCD-BC00-A2BB64A6C4DE}"/>
              </a:ext>
            </a:extLst>
          </p:cNvPr>
          <p:cNvSpPr/>
          <p:nvPr/>
        </p:nvSpPr>
        <p:spPr>
          <a:xfrm>
            <a:off x="2694755" y="4449071"/>
            <a:ext cx="258816" cy="25881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1" name="Rounded Rectangle 10">
            <a:extLst>
              <a:ext uri="{FF2B5EF4-FFF2-40B4-BE49-F238E27FC236}">
                <a16:creationId xmlns:a16="http://schemas.microsoft.com/office/drawing/2014/main" id="{1CDC2685-A59D-45E4-B06B-FE79EF3AFA21}"/>
              </a:ext>
            </a:extLst>
          </p:cNvPr>
          <p:cNvSpPr/>
          <p:nvPr/>
        </p:nvSpPr>
        <p:spPr>
          <a:xfrm>
            <a:off x="7439868" y="4466378"/>
            <a:ext cx="204262" cy="27031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2" name="Rounded Rectangle 5">
            <a:extLst>
              <a:ext uri="{FF2B5EF4-FFF2-40B4-BE49-F238E27FC236}">
                <a16:creationId xmlns:a16="http://schemas.microsoft.com/office/drawing/2014/main" id="{EB777D34-4663-4017-B581-4DD982861778}"/>
              </a:ext>
            </a:extLst>
          </p:cNvPr>
          <p:cNvSpPr/>
          <p:nvPr/>
        </p:nvSpPr>
        <p:spPr>
          <a:xfrm flipH="1">
            <a:off x="5811994" y="4467529"/>
            <a:ext cx="314785" cy="25967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3" name="Round Same Side Corner Rectangle 11">
            <a:extLst>
              <a:ext uri="{FF2B5EF4-FFF2-40B4-BE49-F238E27FC236}">
                <a16:creationId xmlns:a16="http://schemas.microsoft.com/office/drawing/2014/main" id="{A49E110D-9F1F-4E4D-AAB6-3F6CCF43AC18}"/>
              </a:ext>
            </a:extLst>
          </p:cNvPr>
          <p:cNvSpPr>
            <a:spLocks noChangeAspect="1"/>
          </p:cNvSpPr>
          <p:nvPr/>
        </p:nvSpPr>
        <p:spPr>
          <a:xfrm rot="9900000">
            <a:off x="4237647" y="4473515"/>
            <a:ext cx="318256" cy="27029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4" name="Block Arc 10">
            <a:extLst>
              <a:ext uri="{FF2B5EF4-FFF2-40B4-BE49-F238E27FC236}">
                <a16:creationId xmlns:a16="http://schemas.microsoft.com/office/drawing/2014/main" id="{978D7A1C-E18D-494F-AF5F-C76056B79E28}"/>
              </a:ext>
            </a:extLst>
          </p:cNvPr>
          <p:cNvSpPr/>
          <p:nvPr/>
        </p:nvSpPr>
        <p:spPr>
          <a:xfrm>
            <a:off x="8922292" y="4484908"/>
            <a:ext cx="346793" cy="234899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7" name="Text Placeholder 10">
            <a:extLst>
              <a:ext uri="{FF2B5EF4-FFF2-40B4-BE49-F238E27FC236}">
                <a16:creationId xmlns:a16="http://schemas.microsoft.com/office/drawing/2014/main" id="{B1F1E641-5572-45FA-8842-876C56B10CF6}"/>
              </a:ext>
            </a:extLst>
          </p:cNvPr>
          <p:cNvSpPr txBox="1">
            <a:spLocks/>
          </p:cNvSpPr>
          <p:nvPr/>
        </p:nvSpPr>
        <p:spPr>
          <a:xfrm>
            <a:off x="3769978" y="2068442"/>
            <a:ext cx="4392488" cy="39917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1800" b="1" dirty="0" smtClean="0">
                <a:solidFill>
                  <a:schemeClr val="accent1"/>
                </a:solidFill>
                <a:cs typeface="Arial" pitchFamily="34" charset="0"/>
              </a:rPr>
              <a:t>SNS </a:t>
            </a:r>
            <a:r>
              <a:rPr lang="ko-KR" altLang="en-US" sz="1800" b="1" dirty="0" smtClean="0">
                <a:solidFill>
                  <a:schemeClr val="accent1"/>
                </a:solidFill>
                <a:cs typeface="Arial" pitchFamily="34" charset="0"/>
              </a:rPr>
              <a:t>커뮤니케이션 이점</a:t>
            </a:r>
            <a:endParaRPr lang="en-US" altLang="ko-KR" sz="1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7753FD3-4460-4C0C-958A-C76C87E0630D}"/>
              </a:ext>
            </a:extLst>
          </p:cNvPr>
          <p:cNvSpPr txBox="1"/>
          <p:nvPr/>
        </p:nvSpPr>
        <p:spPr>
          <a:xfrm>
            <a:off x="6945961" y="3022251"/>
            <a:ext cx="119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cs typeface="Arial" pitchFamily="34" charset="0"/>
              </a:rPr>
              <a:t>관계 형성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F082E0A5-825E-4865-98FF-6ADBF4F78E00}"/>
              </a:ext>
            </a:extLst>
          </p:cNvPr>
          <p:cNvSpPr txBox="1"/>
          <p:nvPr/>
        </p:nvSpPr>
        <p:spPr>
          <a:xfrm>
            <a:off x="6945961" y="3234100"/>
            <a:ext cx="1199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( follower )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082E0A5-825E-4865-98FF-6ADBF4F78E00}"/>
              </a:ext>
            </a:extLst>
          </p:cNvPr>
          <p:cNvSpPr txBox="1"/>
          <p:nvPr/>
        </p:nvSpPr>
        <p:spPr>
          <a:xfrm>
            <a:off x="8522459" y="3208650"/>
            <a:ext cx="1199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(satisfaction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)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2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5061678" y="2613392"/>
              <a:ext cx="2068644" cy="2462212"/>
              <a:chOff x="5061678" y="2355575"/>
              <a:chExt cx="2068644" cy="2462212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2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5346442" y="3063461"/>
                <a:ext cx="149912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5400" b="1" spc="600" dirty="0" smtClean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Plan</a:t>
                </a:r>
              </a:p>
              <a:p>
                <a:pPr algn="ctr"/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95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개발환경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29" y="1299430"/>
            <a:ext cx="6343650" cy="45053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13" y="3130061"/>
            <a:ext cx="1001800" cy="7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052945"/>
            <a:ext cx="11718030" cy="562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2598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UI </a:t>
            </a: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흐름도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80205" y="2478850"/>
            <a:ext cx="2016224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로그인</a:t>
            </a:r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>
            <a:off x="6396429" y="2694874"/>
            <a:ext cx="658537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054966" y="2334838"/>
            <a:ext cx="2016224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비밀번호</a:t>
            </a:r>
            <a:endParaRPr lang="en-US" altLang="ko-KR" dirty="0" smtClean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찾기</a:t>
            </a:r>
            <a:endParaRPr lang="ko-KR" altLang="en-US" dirty="0">
              <a:solidFill>
                <a:schemeClr val="tx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56692" y="3838084"/>
            <a:ext cx="1309477" cy="18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 smtClean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친구추가</a:t>
            </a:r>
            <a:endParaRPr lang="en-US" altLang="ko-KR" sz="1400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팔로우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팔로워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요청됨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요청수락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팔로잉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ko-KR" altLang="en-US" sz="1400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68245" y="3838083"/>
            <a:ext cx="1309477" cy="18294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알림</a:t>
            </a:r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친구알림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게시글알림</a:t>
            </a:r>
            <a:endParaRPr lang="en-US" altLang="ko-KR" sz="1400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35366" y="3838082"/>
            <a:ext cx="1309477" cy="18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 smtClean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게시글</a:t>
            </a:r>
            <a:endParaRPr lang="en-US" altLang="ko-KR" dirty="0" smtClean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이미지 등록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주소 접근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해시태그</a:t>
            </a:r>
            <a:endParaRPr lang="en-US" altLang="ko-KR" sz="1400" dirty="0" smtClean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45139" y="3838083"/>
            <a:ext cx="1309477" cy="18294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타임라인</a:t>
            </a:r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아이콘 변경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게시글관리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친구 관리</a:t>
            </a:r>
            <a:endParaRPr lang="ko-KR" altLang="en-US" sz="1400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25" name="직선 연결선 24"/>
          <p:cNvCxnSpPr>
            <a:stCxn id="18" idx="2"/>
          </p:cNvCxnSpPr>
          <p:nvPr/>
        </p:nvCxnSpPr>
        <p:spPr>
          <a:xfrm>
            <a:off x="5388317" y="2910898"/>
            <a:ext cx="0" cy="671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668237" y="1606362"/>
            <a:ext cx="1440160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회원가입</a:t>
            </a:r>
            <a:endParaRPr lang="ko-KR" altLang="en-US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3174162" y="3594260"/>
            <a:ext cx="0" cy="24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24" idx="0"/>
          </p:cNvCxnSpPr>
          <p:nvPr/>
        </p:nvCxnSpPr>
        <p:spPr>
          <a:xfrm>
            <a:off x="4699878" y="3594261"/>
            <a:ext cx="0" cy="24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195733" y="3594260"/>
            <a:ext cx="2715" cy="22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736211" y="3594260"/>
            <a:ext cx="0" cy="25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754098" y="3570799"/>
            <a:ext cx="8919524" cy="23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388317" y="2038405"/>
            <a:ext cx="0" cy="40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56" idx="0"/>
          </p:cNvCxnSpPr>
          <p:nvPr/>
        </p:nvCxnSpPr>
        <p:spPr>
          <a:xfrm flipH="1">
            <a:off x="9179548" y="3577026"/>
            <a:ext cx="6615" cy="26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2486003" y="3838082"/>
            <a:ext cx="1412049" cy="1829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dirty="0" smtClean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700" dirty="0" smtClean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댓글</a:t>
            </a:r>
            <a:r>
              <a:rPr lang="en-US" altLang="ko-KR" sz="1400" dirty="0" smtClean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&amp;</a:t>
            </a:r>
            <a:r>
              <a:rPr lang="ko-KR" altLang="en-US" sz="1700" dirty="0" smtClean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좋아요</a:t>
            </a:r>
            <a:endParaRPr lang="en-US" altLang="ko-KR" sz="1700" dirty="0" smtClean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페이징처리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목록보기</a:t>
            </a:r>
            <a:r>
              <a:rPr lang="en-US" altLang="ko-KR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이동</a:t>
            </a:r>
            <a:endParaRPr lang="en-US" altLang="ko-KR" sz="1400" dirty="0" smtClean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sz="1400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ko-KR" altLang="en-US" sz="1400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1754097" y="3594260"/>
            <a:ext cx="0" cy="22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8524809" y="3838083"/>
            <a:ext cx="1309477" cy="18294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검색</a:t>
            </a:r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여러  필터</a:t>
            </a:r>
            <a:endParaRPr lang="en-US" altLang="ko-KR" sz="1400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사용자 검색</a:t>
            </a:r>
            <a:endParaRPr lang="en-US" altLang="ko-KR" sz="1400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92574" y="3817742"/>
            <a:ext cx="1309477" cy="18294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rgbClr val="222A3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활동로그</a:t>
            </a:r>
            <a:endParaRPr lang="en-US" altLang="ko-KR" dirty="0" smtClean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dirty="0">
              <a:solidFill>
                <a:srgbClr val="222A3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목록보기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게시글</a:t>
            </a:r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이동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5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필터</a:t>
            </a:r>
            <a:endParaRPr lang="en-US" altLang="ko-KR" sz="1400" dirty="0" smtClean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endParaRPr lang="ko-KR" altLang="en-US" dirty="0">
              <a:solidFill>
                <a:schemeClr val="accent5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0670315" y="3582529"/>
            <a:ext cx="3309" cy="24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6DB638-B863-450E-98E5-709688E59C32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EED04E-4473-46D1-9C66-8A570413053B}"/>
              </a:ext>
            </a:extLst>
          </p:cNvPr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A5009-760C-4C19-A3E3-6BBCCCE99358}"/>
              </a:ext>
            </a:extLst>
          </p:cNvPr>
          <p:cNvSpPr txBox="1"/>
          <p:nvPr/>
        </p:nvSpPr>
        <p:spPr>
          <a:xfrm>
            <a:off x="1495821" y="203199"/>
            <a:ext cx="21275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DB</a:t>
            </a: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  <a:latin typeface="양재블럭체" panose="02020603020101020101" pitchFamily="18" charset="-127"/>
                <a:ea typeface="양재블럭체" panose="02020603020101020101" pitchFamily="18" charset="-127"/>
              </a:rPr>
              <a:t>설계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  <a:p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AD5746-83D0-48A2-BE6D-633B79FCB166}"/>
              </a:ext>
            </a:extLst>
          </p:cNvPr>
          <p:cNvSpPr/>
          <p:nvPr/>
        </p:nvSpPr>
        <p:spPr>
          <a:xfrm>
            <a:off x="249382" y="1052945"/>
            <a:ext cx="11718030" cy="520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1052945"/>
            <a:ext cx="11719689" cy="52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3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170551111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5397A2"/>
      </a:accent1>
      <a:accent2>
        <a:srgbClr val="014E6A"/>
      </a:accent2>
      <a:accent3>
        <a:srgbClr val="EDA762"/>
      </a:accent3>
      <a:accent4>
        <a:srgbClr val="8D7F76"/>
      </a:accent4>
      <a:accent5>
        <a:srgbClr val="ADADAD"/>
      </a:accent5>
      <a:accent6>
        <a:srgbClr val="E1D5CE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2311</TotalTime>
  <Words>480</Words>
  <Application>Microsoft Office PowerPoint</Application>
  <PresentationFormat>와이드스크린</PresentationFormat>
  <Paragraphs>278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DotumChe</vt:lpstr>
      <vt:lpstr>맑은 고딕</vt:lpstr>
      <vt:lpstr>HY헤드라인M</vt:lpstr>
      <vt:lpstr>Arial</vt:lpstr>
      <vt:lpstr>HY나무B</vt:lpstr>
      <vt:lpstr>나눔스퀘어라운드 Regular</vt:lpstr>
      <vt:lpstr>Nexa Rust Script L0</vt:lpstr>
      <vt:lpstr>HY동녘B</vt:lpstr>
      <vt:lpstr>HY동녘M</vt:lpstr>
      <vt:lpstr>Kelson Sans</vt:lpstr>
      <vt:lpstr>Verdana</vt:lpstr>
      <vt:lpstr>양재블럭체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lenovo</cp:lastModifiedBy>
  <cp:revision>188</cp:revision>
  <dcterms:created xsi:type="dcterms:W3CDTF">2015-01-21T11:35:38Z</dcterms:created>
  <dcterms:modified xsi:type="dcterms:W3CDTF">2019-10-15T02:39:56Z</dcterms:modified>
</cp:coreProperties>
</file>